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テーマ スタイル 2 - アクセント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3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E702-EF61-49F6-89C5-143758CDEFD2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174C-A852-4AB3-9070-8E5729E79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65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E702-EF61-49F6-89C5-143758CDEFD2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174C-A852-4AB3-9070-8E5729E79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248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E702-EF61-49F6-89C5-143758CDEFD2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174C-A852-4AB3-9070-8E5729E79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02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E702-EF61-49F6-89C5-143758CDEFD2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174C-A852-4AB3-9070-8E5729E79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38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E702-EF61-49F6-89C5-143758CDEFD2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174C-A852-4AB3-9070-8E5729E79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05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E702-EF61-49F6-89C5-143758CDEFD2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174C-A852-4AB3-9070-8E5729E79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87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E702-EF61-49F6-89C5-143758CDEFD2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174C-A852-4AB3-9070-8E5729E79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82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E702-EF61-49F6-89C5-143758CDEFD2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174C-A852-4AB3-9070-8E5729E79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39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E702-EF61-49F6-89C5-143758CDEFD2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174C-A852-4AB3-9070-8E5729E79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44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E702-EF61-49F6-89C5-143758CDEFD2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174C-A852-4AB3-9070-8E5729E79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45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E702-EF61-49F6-89C5-143758CDEFD2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174C-A852-4AB3-9070-8E5729E79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335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5E702-EF61-49F6-89C5-143758CDEFD2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174C-A852-4AB3-9070-8E5729E79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82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uukyuukai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44D98756-4C15-4513-BC41-1B71BB5CEA35}"/>
              </a:ext>
            </a:extLst>
          </p:cNvPr>
          <p:cNvCxnSpPr/>
          <p:nvPr/>
        </p:nvCxnSpPr>
        <p:spPr>
          <a:xfrm>
            <a:off x="0" y="289367"/>
            <a:ext cx="6858000" cy="0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3CFF943-30AA-4D64-9F8A-EB5D208DDCB1}"/>
              </a:ext>
            </a:extLst>
          </p:cNvPr>
          <p:cNvCxnSpPr/>
          <p:nvPr/>
        </p:nvCxnSpPr>
        <p:spPr>
          <a:xfrm>
            <a:off x="0" y="372317"/>
            <a:ext cx="6858000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3FFD7D-30BA-4B27-BA97-A6D98883D7B5}"/>
              </a:ext>
            </a:extLst>
          </p:cNvPr>
          <p:cNvSpPr txBox="1"/>
          <p:nvPr/>
        </p:nvSpPr>
        <p:spPr>
          <a:xfrm>
            <a:off x="6170004" y="6561"/>
            <a:ext cx="810228" cy="253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ARＰＯＰ４B" panose="040B0809000000000000" pitchFamily="49" charset="-128"/>
                <a:ea typeface="ARＰＯＰ４B" panose="040B0809000000000000" pitchFamily="49" charset="-128"/>
              </a:rPr>
              <a:t>2025.4</a:t>
            </a:r>
            <a:r>
              <a:rPr kumimoji="1" lang="ja-JP" altLang="en-US" sz="1050" dirty="0">
                <a:latin typeface="ARＰＯＰ４B" panose="040B0809000000000000" pitchFamily="49" charset="-128"/>
                <a:ea typeface="ARＰＯＰ４B" panose="040B0809000000000000" pitchFamily="49" charset="-128"/>
              </a:rPr>
              <a:t>～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DD6E98-0D4B-42BB-B126-9D983CF7FC06}"/>
              </a:ext>
            </a:extLst>
          </p:cNvPr>
          <p:cNvSpPr txBox="1"/>
          <p:nvPr/>
        </p:nvSpPr>
        <p:spPr>
          <a:xfrm>
            <a:off x="606326" y="710045"/>
            <a:ext cx="28226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u="sng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悠々の郷デイサービス 料金表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D821A2-ABCB-4398-8568-E07D9F7187D3}"/>
              </a:ext>
            </a:extLst>
          </p:cNvPr>
          <p:cNvSpPr txBox="1"/>
          <p:nvPr/>
        </p:nvSpPr>
        <p:spPr>
          <a:xfrm>
            <a:off x="854707" y="358446"/>
            <a:ext cx="22241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介護予防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認知症対応型通所介護</a:t>
            </a: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事業所番号：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0490500154</a:t>
            </a:r>
            <a:endParaRPr kumimoji="1"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8FFA72A-53AA-48FD-84FA-7D24FCB7991B}"/>
              </a:ext>
            </a:extLst>
          </p:cNvPr>
          <p:cNvSpPr txBox="1"/>
          <p:nvPr/>
        </p:nvSpPr>
        <p:spPr>
          <a:xfrm>
            <a:off x="3142527" y="347236"/>
            <a:ext cx="30837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988-0805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宮城県気仙沼市西中才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289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番地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1FE991C-9B85-44A1-924A-C54488DB7726}"/>
              </a:ext>
            </a:extLst>
          </p:cNvPr>
          <p:cNvSpPr txBox="1"/>
          <p:nvPr/>
        </p:nvSpPr>
        <p:spPr>
          <a:xfrm>
            <a:off x="3142527" y="548461"/>
            <a:ext cx="3083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accent6"/>
                </a:solidFill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TEL</a:t>
            </a:r>
            <a:r>
              <a:rPr kumimoji="1" lang="ja-JP" altLang="en-US" sz="1400" dirty="0">
                <a:solidFill>
                  <a:schemeClr val="accent6"/>
                </a:solidFill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：０２２６－２８－９７７０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C15D3B-33CA-417F-A8A1-804328B4A0CB}"/>
              </a:ext>
            </a:extLst>
          </p:cNvPr>
          <p:cNvSpPr txBox="1"/>
          <p:nvPr/>
        </p:nvSpPr>
        <p:spPr>
          <a:xfrm>
            <a:off x="3142527" y="759990"/>
            <a:ext cx="19023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0226‐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２８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‐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９７７１</a:t>
            </a: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F7B745D8-C7CA-436D-B1DE-7085DA12B684}"/>
              </a:ext>
            </a:extLst>
          </p:cNvPr>
          <p:cNvCxnSpPr/>
          <p:nvPr/>
        </p:nvCxnSpPr>
        <p:spPr>
          <a:xfrm>
            <a:off x="0" y="1082411"/>
            <a:ext cx="6858000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4B89E8B1-9A0B-4C86-9591-16309426313A}"/>
              </a:ext>
            </a:extLst>
          </p:cNvPr>
          <p:cNvSpPr/>
          <p:nvPr/>
        </p:nvSpPr>
        <p:spPr>
          <a:xfrm>
            <a:off x="86751" y="1322552"/>
            <a:ext cx="428263" cy="902557"/>
          </a:xfrm>
          <a:prstGeom prst="roundRect">
            <a:avLst/>
          </a:prstGeom>
          <a:solidFill>
            <a:schemeClr val="accent6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基本情報</a:t>
            </a:r>
          </a:p>
        </p:txBody>
      </p:sp>
      <p:graphicFrame>
        <p:nvGraphicFramePr>
          <p:cNvPr id="24" name="表 24">
            <a:extLst>
              <a:ext uri="{FF2B5EF4-FFF2-40B4-BE49-F238E27FC236}">
                <a16:creationId xmlns:a16="http://schemas.microsoft.com/office/drawing/2014/main" id="{D2E7F805-CAB3-4399-B43A-9D190168E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690418"/>
              </p:ext>
            </p:extLst>
          </p:nvPr>
        </p:nvGraphicFramePr>
        <p:xfrm>
          <a:off x="606326" y="1312967"/>
          <a:ext cx="6201341" cy="9144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305083">
                  <a:extLst>
                    <a:ext uri="{9D8B030D-6E8A-4147-A177-3AD203B41FA5}">
                      <a16:colId xmlns:a16="http://schemas.microsoft.com/office/drawing/2014/main" val="477766297"/>
                    </a:ext>
                  </a:extLst>
                </a:gridCol>
                <a:gridCol w="795588">
                  <a:extLst>
                    <a:ext uri="{9D8B030D-6E8A-4147-A177-3AD203B41FA5}">
                      <a16:colId xmlns:a16="http://schemas.microsoft.com/office/drawing/2014/main" val="2220850827"/>
                    </a:ext>
                  </a:extLst>
                </a:gridCol>
                <a:gridCol w="1320748">
                  <a:extLst>
                    <a:ext uri="{9D8B030D-6E8A-4147-A177-3AD203B41FA5}">
                      <a16:colId xmlns:a16="http://schemas.microsoft.com/office/drawing/2014/main" val="968403064"/>
                    </a:ext>
                  </a:extLst>
                </a:gridCol>
                <a:gridCol w="1779922">
                  <a:extLst>
                    <a:ext uri="{9D8B030D-6E8A-4147-A177-3AD203B41FA5}">
                      <a16:colId xmlns:a16="http://schemas.microsoft.com/office/drawing/2014/main" val="4224004638"/>
                    </a:ext>
                  </a:extLst>
                </a:gridCol>
              </a:tblGrid>
              <a:tr h="2162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effectLst>
                            <a:glow rad="635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サービス提供時間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effectLst>
                            <a:glow rad="635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定員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effectLst>
                            <a:glow rad="635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営業日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effectLst>
                            <a:glow rad="635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サービス提供範囲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581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９：３０～１５：３０</a:t>
                      </a:r>
                    </a:p>
                    <a:p>
                      <a:pPr algn="ctr"/>
                      <a:r>
                        <a:rPr kumimoji="1" lang="en-US" altLang="ja-JP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６時間以上７時間未満</a:t>
                      </a:r>
                      <a:r>
                        <a:rPr kumimoji="1" lang="en-US" altLang="ja-JP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16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１２名</a:t>
                      </a: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月曜日～土曜日</a:t>
                      </a:r>
                    </a:p>
                    <a:p>
                      <a:pPr algn="ctr"/>
                      <a:r>
                        <a:rPr kumimoji="1" lang="en-US" altLang="ja-JP" sz="12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祝日の月曜日</a:t>
                      </a: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鹿折・唐桑・気仙沼・松岩・新月・階上・面瀬・</a:t>
                      </a:r>
                    </a:p>
                    <a:p>
                      <a:r>
                        <a:rPr kumimoji="1" lang="ja-JP" altLang="en-US" sz="12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大島</a:t>
                      </a:r>
                      <a:r>
                        <a:rPr kumimoji="1" lang="en-US" altLang="ja-JP" sz="9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9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一部</a:t>
                      </a:r>
                      <a:r>
                        <a:rPr kumimoji="1" lang="en-US" altLang="ja-JP" sz="9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12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754133"/>
                  </a:ext>
                </a:extLst>
              </a:tr>
            </a:tbl>
          </a:graphicData>
        </a:graphic>
      </p:graphicFrame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8E82B020-8843-4526-A641-E4CFD9F4E80B}"/>
              </a:ext>
            </a:extLst>
          </p:cNvPr>
          <p:cNvSpPr/>
          <p:nvPr/>
        </p:nvSpPr>
        <p:spPr>
          <a:xfrm>
            <a:off x="86751" y="2450659"/>
            <a:ext cx="428263" cy="2995134"/>
          </a:xfrm>
          <a:prstGeom prst="roundRect">
            <a:avLst/>
          </a:prstGeom>
          <a:solidFill>
            <a:schemeClr val="accent4"/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基本単位</a:t>
            </a:r>
          </a:p>
        </p:txBody>
      </p:sp>
      <p:graphicFrame>
        <p:nvGraphicFramePr>
          <p:cNvPr id="27" name="表 27">
            <a:extLst>
              <a:ext uri="{FF2B5EF4-FFF2-40B4-BE49-F238E27FC236}">
                <a16:creationId xmlns:a16="http://schemas.microsoft.com/office/drawing/2014/main" id="{2A89B1C4-85E9-4D1B-A3CC-B08184373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285344"/>
              </p:ext>
            </p:extLst>
          </p:nvPr>
        </p:nvGraphicFramePr>
        <p:xfrm>
          <a:off x="619423" y="2479073"/>
          <a:ext cx="6187412" cy="29667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95138">
                  <a:extLst>
                    <a:ext uri="{9D8B030D-6E8A-4147-A177-3AD203B41FA5}">
                      <a16:colId xmlns:a16="http://schemas.microsoft.com/office/drawing/2014/main" val="866137538"/>
                    </a:ext>
                  </a:extLst>
                </a:gridCol>
                <a:gridCol w="2388276">
                  <a:extLst>
                    <a:ext uri="{9D8B030D-6E8A-4147-A177-3AD203B41FA5}">
                      <a16:colId xmlns:a16="http://schemas.microsoft.com/office/drawing/2014/main" val="2558841300"/>
                    </a:ext>
                  </a:extLst>
                </a:gridCol>
                <a:gridCol w="2503998">
                  <a:extLst>
                    <a:ext uri="{9D8B030D-6E8A-4147-A177-3AD203B41FA5}">
                      <a16:colId xmlns:a16="http://schemas.microsoft.com/office/drawing/2014/main" val="26686096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1"/>
                          </a:solidFill>
                          <a:effectLst>
                            <a:glow rad="635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　介護度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glow rad="635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３時間以上４時間未満</a:t>
                      </a:r>
                      <a:r>
                        <a:rPr kumimoji="1" lang="en-US" altLang="ja-JP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glow rad="635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(</a:t>
                      </a:r>
                      <a:r>
                        <a:rPr kumimoji="1" lang="ja-JP" altLang="en-US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glow rad="635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単位</a:t>
                      </a:r>
                      <a:r>
                        <a:rPr kumimoji="1" lang="en-US" altLang="ja-JP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glow rad="635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)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glow rad="635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glow rad="635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６時間以上７時間未満</a:t>
                      </a:r>
                      <a:r>
                        <a:rPr kumimoji="1" lang="en-US" altLang="ja-JP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glow rad="635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(</a:t>
                      </a:r>
                      <a:r>
                        <a:rPr kumimoji="1" lang="ja-JP" altLang="en-US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glow rad="635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単位</a:t>
                      </a:r>
                      <a:r>
                        <a:rPr kumimoji="1" lang="en-US" altLang="ja-JP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glow rad="635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)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glow rad="635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95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要支援１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４７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回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760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回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74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要支援２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５２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回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８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51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回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133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要介護１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５４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回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８</a:t>
                      </a:r>
                      <a:r>
                        <a:rPr kumimoji="1" lang="en-US" altLang="ja-JP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80</a:t>
                      </a:r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回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481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要介護２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５９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回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９</a:t>
                      </a:r>
                      <a:r>
                        <a:rPr kumimoji="1" lang="en-US" altLang="ja-JP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74</a:t>
                      </a:r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回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51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要介護３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６５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回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１，０６</a:t>
                      </a:r>
                      <a:r>
                        <a:rPr kumimoji="1" lang="en-US" altLang="ja-JP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回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314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要介護４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７０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回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１，１</a:t>
                      </a:r>
                      <a:r>
                        <a:rPr kumimoji="1" lang="en-US" altLang="ja-JP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61</a:t>
                      </a:r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回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15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要介護５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７</a:t>
                      </a:r>
                      <a:r>
                        <a:rPr kumimoji="1" lang="en-US" altLang="ja-JP" sz="1400" b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62</a:t>
                      </a:r>
                      <a:r>
                        <a:rPr kumimoji="1" lang="ja-JP" altLang="en-US" sz="1400" b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回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１，２５</a:t>
                      </a:r>
                      <a:r>
                        <a:rPr kumimoji="1" lang="en-US" altLang="ja-JP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回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43074"/>
                  </a:ext>
                </a:extLst>
              </a:tr>
            </a:tbl>
          </a:graphicData>
        </a:graphic>
      </p:graphicFrame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235510B-3F9C-4D0C-884B-C41DB55AD096}"/>
              </a:ext>
            </a:extLst>
          </p:cNvPr>
          <p:cNvSpPr txBox="1"/>
          <p:nvPr/>
        </p:nvSpPr>
        <p:spPr>
          <a:xfrm>
            <a:off x="3110697" y="29556"/>
            <a:ext cx="31474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認知症対応型通所介護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(Ⅰ)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単独型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(ⅰ)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050" dirty="0">
                <a:highlight>
                  <a:srgbClr val="C0C0C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050" dirty="0">
                <a:highlight>
                  <a:srgbClr val="C0C0C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割負担</a:t>
            </a: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09ECCC7B-76BA-4258-AA3E-A51345CAE067}"/>
              </a:ext>
            </a:extLst>
          </p:cNvPr>
          <p:cNvSpPr/>
          <p:nvPr/>
        </p:nvSpPr>
        <p:spPr>
          <a:xfrm>
            <a:off x="70805" y="5702571"/>
            <a:ext cx="428263" cy="1481078"/>
          </a:xfrm>
          <a:prstGeom prst="roundRect">
            <a:avLst/>
          </a:prstGeom>
          <a:solidFill>
            <a:schemeClr val="accent2"/>
          </a:solidFill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加算単位</a:t>
            </a:r>
          </a:p>
        </p:txBody>
      </p:sp>
      <p:graphicFrame>
        <p:nvGraphicFramePr>
          <p:cNvPr id="35" name="表 35">
            <a:extLst>
              <a:ext uri="{FF2B5EF4-FFF2-40B4-BE49-F238E27FC236}">
                <a16:creationId xmlns:a16="http://schemas.microsoft.com/office/drawing/2014/main" id="{2F9D93B3-AC19-4B5B-8A38-078E2ACA0E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734523"/>
              </p:ext>
            </p:extLst>
          </p:nvPr>
        </p:nvGraphicFramePr>
        <p:xfrm>
          <a:off x="606325" y="5700289"/>
          <a:ext cx="6187412" cy="148336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093706">
                  <a:extLst>
                    <a:ext uri="{9D8B030D-6E8A-4147-A177-3AD203B41FA5}">
                      <a16:colId xmlns:a16="http://schemas.microsoft.com/office/drawing/2014/main" val="3006667401"/>
                    </a:ext>
                  </a:extLst>
                </a:gridCol>
                <a:gridCol w="3093706">
                  <a:extLst>
                    <a:ext uri="{9D8B030D-6E8A-4147-A177-3AD203B41FA5}">
                      <a16:colId xmlns:a16="http://schemas.microsoft.com/office/drawing/2014/main" val="1510097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5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glow rad="635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サービス内容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5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glow rad="635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単位数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410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入浴介助加算</a:t>
                      </a:r>
                      <a:r>
                        <a:rPr kumimoji="1" lang="en-US" altLang="ja-JP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Ⅰ</a:t>
                      </a:r>
                      <a:endParaRPr kumimoji="1" lang="ja-JP" altLang="en-US" sz="13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４０　</a:t>
                      </a:r>
                      <a:r>
                        <a:rPr kumimoji="1" lang="en-US" altLang="ja-JP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回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98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サービス提供体制強化加算</a:t>
                      </a:r>
                      <a:r>
                        <a:rPr kumimoji="1" lang="en-US" altLang="ja-JP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Ⅲ</a:t>
                      </a:r>
                      <a:endParaRPr kumimoji="1" lang="ja-JP" altLang="en-US" sz="13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６　</a:t>
                      </a:r>
                      <a:r>
                        <a:rPr kumimoji="1" lang="en-US" altLang="ja-JP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回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026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介護職員等処遇改善加算</a:t>
                      </a:r>
                      <a:r>
                        <a:rPr kumimoji="1" lang="en-US" altLang="ja-JP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Ⅲ</a:t>
                      </a:r>
                      <a:endParaRPr kumimoji="1" lang="ja-JP" altLang="en-US" sz="13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所定単位数の１</a:t>
                      </a:r>
                      <a:r>
                        <a:rPr kumimoji="1" lang="en-US" altLang="ja-JP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50</a:t>
                      </a:r>
                      <a:r>
                        <a:rPr kumimoji="1" lang="ja-JP" altLang="en-US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／１０００　</a:t>
                      </a:r>
                      <a:r>
                        <a:rPr kumimoji="1" lang="en-US" altLang="ja-JP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3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月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86948"/>
                  </a:ext>
                </a:extLst>
              </a:tr>
            </a:tbl>
          </a:graphicData>
        </a:graphic>
      </p:graphicFrame>
      <p:graphicFrame>
        <p:nvGraphicFramePr>
          <p:cNvPr id="38" name="表 38">
            <a:extLst>
              <a:ext uri="{FF2B5EF4-FFF2-40B4-BE49-F238E27FC236}">
                <a16:creationId xmlns:a16="http://schemas.microsoft.com/office/drawing/2014/main" id="{14B31801-96D8-43A8-B4C8-D70244C54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447668"/>
              </p:ext>
            </p:extLst>
          </p:nvPr>
        </p:nvGraphicFramePr>
        <p:xfrm>
          <a:off x="606325" y="7395076"/>
          <a:ext cx="6187412" cy="5943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093706">
                  <a:extLst>
                    <a:ext uri="{9D8B030D-6E8A-4147-A177-3AD203B41FA5}">
                      <a16:colId xmlns:a16="http://schemas.microsoft.com/office/drawing/2014/main" val="857882671"/>
                    </a:ext>
                  </a:extLst>
                </a:gridCol>
                <a:gridCol w="3093706">
                  <a:extLst>
                    <a:ext uri="{9D8B030D-6E8A-4147-A177-3AD203B41FA5}">
                      <a16:colId xmlns:a16="http://schemas.microsoft.com/office/drawing/2014/main" val="3316558526"/>
                    </a:ext>
                  </a:extLst>
                </a:gridCol>
              </a:tblGrid>
              <a:tr h="21721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　　　　　　　　　料　　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glow rad="635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金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154241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昼食代</a:t>
                      </a:r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おやつ代込み</a:t>
                      </a:r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５００円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096098"/>
                  </a:ext>
                </a:extLst>
              </a:tr>
            </a:tbl>
          </a:graphicData>
        </a:graphic>
      </p:graphicFrame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2F371D75-1CF5-4C7E-A63E-D43175CED2EB}"/>
              </a:ext>
            </a:extLst>
          </p:cNvPr>
          <p:cNvSpPr/>
          <p:nvPr/>
        </p:nvSpPr>
        <p:spPr>
          <a:xfrm>
            <a:off x="86751" y="7384994"/>
            <a:ext cx="428263" cy="594360"/>
          </a:xfrm>
          <a:prstGeom prst="roundRect">
            <a:avLst/>
          </a:prstGeom>
          <a:solidFill>
            <a:schemeClr val="accent5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実費</a:t>
            </a:r>
          </a:p>
          <a:p>
            <a:pPr algn="ctr"/>
            <a:r>
              <a:rPr kumimoji="1" lang="ja-JP" altLang="en-US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負担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B2734DC-7E57-4131-BD60-3B27D0C26853}"/>
              </a:ext>
            </a:extLst>
          </p:cNvPr>
          <p:cNvSpPr txBox="1"/>
          <p:nvPr/>
        </p:nvSpPr>
        <p:spPr>
          <a:xfrm>
            <a:off x="8112" y="8237682"/>
            <a:ext cx="6858001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37025A0-F318-433C-AA2E-21A982266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7" y="8218449"/>
            <a:ext cx="615183" cy="85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吹き出し: 角を丸めた四角形 42">
            <a:extLst>
              <a:ext uri="{FF2B5EF4-FFF2-40B4-BE49-F238E27FC236}">
                <a16:creationId xmlns:a16="http://schemas.microsoft.com/office/drawing/2014/main" id="{6E2349D2-EDA8-41E6-BDC2-5BFB015D5B48}"/>
              </a:ext>
            </a:extLst>
          </p:cNvPr>
          <p:cNvSpPr/>
          <p:nvPr/>
        </p:nvSpPr>
        <p:spPr>
          <a:xfrm>
            <a:off x="682996" y="8269370"/>
            <a:ext cx="6123839" cy="817026"/>
          </a:xfrm>
          <a:prstGeom prst="wedgeRoundRectCallout">
            <a:avLst>
              <a:gd name="adj1" fmla="val -51450"/>
              <a:gd name="adj2" fmla="val -1181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05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「営業時間は午前８時３０から午後５時３０分までとなっております。」</a:t>
            </a:r>
          </a:p>
          <a:p>
            <a:r>
              <a:rPr kumimoji="1" lang="ja-JP" altLang="en-US" sz="105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「営業日は月曜～土曜日、祝日の月曜日です。」</a:t>
            </a:r>
          </a:p>
          <a:p>
            <a:r>
              <a:rPr kumimoji="1" lang="ja-JP" altLang="en-US" sz="105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「デイサービスの空き状況については、随時ホームページに記載していますのでご利用ください。」</a:t>
            </a:r>
          </a:p>
          <a:p>
            <a:r>
              <a:rPr kumimoji="1" lang="ja-JP" altLang="en-US" sz="105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　　　</a:t>
            </a:r>
            <a:r>
              <a:rPr kumimoji="1" lang="ja-JP" altLang="en-US" sz="1050" dirty="0">
                <a:solidFill>
                  <a:schemeClr val="tx1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                                                         　</a:t>
            </a:r>
            <a:r>
              <a:rPr kumimoji="1" lang="en-US" altLang="ja-JP" sz="1050" dirty="0">
                <a:solidFill>
                  <a:schemeClr val="tx1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  <a:hlinkClick r:id="rId3"/>
              </a:rPr>
              <a:t>https://yuukyuukai.com</a:t>
            </a:r>
            <a:r>
              <a:rPr kumimoji="1" lang="en-US" altLang="ja-JP" sz="1050" dirty="0">
                <a:solidFill>
                  <a:schemeClr val="tx1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  </a:t>
            </a:r>
            <a:r>
              <a:rPr kumimoji="1" lang="ja-JP" altLang="en-US" sz="105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で検索してください。</a:t>
            </a:r>
          </a:p>
          <a:p>
            <a:endParaRPr kumimoji="1" lang="ja-JP" altLang="en-US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19DED511-8424-40F1-84C5-745A5527A81C}"/>
              </a:ext>
            </a:extLst>
          </p:cNvPr>
          <p:cNvSpPr txBox="1"/>
          <p:nvPr/>
        </p:nvSpPr>
        <p:spPr>
          <a:xfrm>
            <a:off x="4771572" y="753762"/>
            <a:ext cx="20854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Mail:yuuyuu@sato.plala.me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3" name="図 2" descr="アイコン&#10;&#10;自動的に生成された説明">
            <a:extLst>
              <a:ext uri="{FF2B5EF4-FFF2-40B4-BE49-F238E27FC236}">
                <a16:creationId xmlns:a16="http://schemas.microsoft.com/office/drawing/2014/main" id="{243FF314-C826-CE58-D198-5ACC9E2CB1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5" y="464573"/>
            <a:ext cx="548618" cy="530244"/>
          </a:xfrm>
          <a:prstGeom prst="rect">
            <a:avLst/>
          </a:prstGeom>
        </p:spPr>
      </p:pic>
      <p:pic>
        <p:nvPicPr>
          <p:cNvPr id="4" name="図 3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4B545ED-DC77-AC9A-1A25-62036137B4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598" y="357872"/>
            <a:ext cx="476159" cy="47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427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641</TotalTime>
  <Words>292</Words>
  <Application>Microsoft Office PowerPoint</Application>
  <PresentationFormat>画面に合わせる (4:3)</PresentationFormat>
  <Paragraphs>66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P丸ゴシック体E</vt:lpstr>
      <vt:lpstr>ARＰＯＰ４B</vt:lpstr>
      <vt:lpstr>BIZ UDPゴシック</vt:lpstr>
      <vt:lpstr>HGPｺﾞｼｯｸM</vt:lpstr>
      <vt:lpstr>UD Digi Kyokasho NP-B</vt:lpstr>
      <vt:lpstr>Yu Gothic UI Semibold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kouji kumagai</dc:creator>
  <cp:lastModifiedBy>kouji kumagai</cp:lastModifiedBy>
  <cp:revision>29</cp:revision>
  <cp:lastPrinted>2025-04-02T04:30:06Z</cp:lastPrinted>
  <dcterms:created xsi:type="dcterms:W3CDTF">2019-10-08T02:54:48Z</dcterms:created>
  <dcterms:modified xsi:type="dcterms:W3CDTF">2025-04-02T04:30:47Z</dcterms:modified>
</cp:coreProperties>
</file>